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1"/>
  </p:notesMasterIdLst>
  <p:handoutMasterIdLst>
    <p:handoutMasterId r:id="rId22"/>
  </p:handoutMasterIdLst>
  <p:sldIdLst>
    <p:sldId id="1368" r:id="rId5"/>
    <p:sldId id="1378" r:id="rId6"/>
    <p:sldId id="1369" r:id="rId7"/>
    <p:sldId id="1396" r:id="rId8"/>
    <p:sldId id="1392" r:id="rId9"/>
    <p:sldId id="1393" r:id="rId10"/>
    <p:sldId id="1421" r:id="rId11"/>
    <p:sldId id="1420" r:id="rId12"/>
    <p:sldId id="1422" r:id="rId13"/>
    <p:sldId id="1423" r:id="rId14"/>
    <p:sldId id="1424" r:id="rId15"/>
    <p:sldId id="1364" r:id="rId16"/>
    <p:sldId id="1363" r:id="rId17"/>
    <p:sldId id="1398" r:id="rId18"/>
    <p:sldId id="1425" r:id="rId19"/>
    <p:sldId id="1426" r:id="rId20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D5BB76F4-83CF-43C2-B768-FA13CADF33A0}">
          <p14:sldIdLst>
            <p14:sldId id="1368"/>
          </p14:sldIdLst>
        </p14:section>
        <p14:section name="Welcome" id="{ED0C8979-75D7-420C-9F68-2F8F4B4A2EA2}">
          <p14:sldIdLst>
            <p14:sldId id="1378"/>
          </p14:sldIdLst>
        </p14:section>
        <p14:section name="Presentation Title" id="{07FEE2C2-1E89-47F9-89DA-CD75147F19CF}">
          <p14:sldIdLst>
            <p14:sldId id="1369"/>
          </p14:sldIdLst>
        </p14:section>
        <p14:section name="Speaker Name / Info" id="{EA91D792-3946-4249-9985-F4848EA2CF25}">
          <p14:sldIdLst>
            <p14:sldId id="1396"/>
          </p14:sldIdLst>
        </p14:section>
        <p14:section name="Session Repeat slides" id="{B5DE8C88-99D8-A746-9AE9-411BE619F6E1}">
          <p14:sldIdLst>
            <p14:sldId id="1392"/>
          </p14:sldIdLst>
        </p14:section>
        <p14:section name="Related Sessions Slides" id="{17989DD3-B339-6947-803E-C3DC2CFFF3BB}">
          <p14:sldIdLst>
            <p14:sldId id="1393"/>
            <p14:sldId id="1421"/>
            <p14:sldId id="1420"/>
            <p14:sldId id="1422"/>
            <p14:sldId id="1423"/>
            <p14:sldId id="1424"/>
          </p14:sldIdLst>
        </p14:section>
        <p14:section name="Demo Video Section Slides" id="{FC8331AF-31C5-0C47-9B8D-470A5501B2BE}">
          <p14:sldIdLst>
            <p14:sldId id="1364"/>
            <p14:sldId id="1363"/>
            <p14:sldId id="1398"/>
            <p14:sldId id="1425"/>
            <p14:sldId id="1426"/>
          </p14:sldIdLst>
        </p14:section>
        <p14:section name="Agenda" id="{BFFB62DC-B3C8-4761-BBCF-177DDB96B1FA}">
          <p14:sldIdLst/>
        </p14:section>
        <p14:section name="Content Slide Layouts" id="{8E7C96CB-1210-4FA7-8132-DD305F1FA030}">
          <p14:sldIdLst/>
        </p14:section>
        <p14:section name="Code Slides" id="{D0ED1CBA-03ED-4F00-B255-6582A6ED3D48}">
          <p14:sldIdLst/>
        </p14:section>
        <p14:section name="Quote Slides" id="{34E28D3E-1A2A-4C25-9DF8-283E6CA447B0}">
          <p14:sldIdLst/>
        </p14:section>
        <p14:section name="CTA: Survey Reminder Slides" id="{39A79ED6-402D-42FA-AB13-10BC121CC61A}">
          <p14:sldIdLst/>
        </p14:section>
        <p14:section name="Sample Viz Style" id="{1D851005-0B5D-43BB-8207-B587C8313BA8}">
          <p14:sldIdLst/>
        </p14:section>
        <p14:section name="Resource / Guidelines" id="{96F46361-015A-405A-8671-167322E4A1CD}">
          <p14:sldIdLst/>
        </p14:section>
        <p14:section name="Tables" id="{049F194F-1908-4096-B63F-B877CDDD35E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454"/>
    <a:srgbClr val="2D93AA"/>
    <a:srgbClr val="FFFFFF"/>
    <a:srgbClr val="00BBC9"/>
    <a:srgbClr val="F3F3F3"/>
    <a:srgbClr val="144D63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1032" autoAdjust="0"/>
  </p:normalViewPr>
  <p:slideViewPr>
    <p:cSldViewPr snapToGrid="0">
      <p:cViewPr varScale="1">
        <p:scale>
          <a:sx n="67" d="100"/>
          <a:sy n="67" d="100"/>
        </p:scale>
        <p:origin x="758" y="53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-4216" y="-8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CA8E1BB1-B036-4140-B110-296DC0701D04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30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78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349E81-A09C-694F-8B7B-0101822D54DB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2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28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78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4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10/4/2017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62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03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66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887424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3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4468227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20770003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0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4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42" r:id="rId2"/>
    <p:sldLayoutId id="2147484355" r:id="rId3"/>
    <p:sldLayoutId id="2147484356" r:id="rId4"/>
    <p:sldLayoutId id="2147484300" r:id="rId5"/>
    <p:sldLayoutId id="2147484343" r:id="rId6"/>
    <p:sldLayoutId id="2147484358" r:id="rId7"/>
    <p:sldLayoutId id="2147484357" r:id="rId8"/>
    <p:sldLayoutId id="2147484266" r:id="rId9"/>
    <p:sldLayoutId id="2147484340" r:id="rId10"/>
    <p:sldLayoutId id="2147484341" r:id="rId11"/>
    <p:sldLayoutId id="2147484331" r:id="rId12"/>
    <p:sldLayoutId id="2147484332" r:id="rId13"/>
    <p:sldLayoutId id="2147484344" r:id="rId14"/>
    <p:sldLayoutId id="2147484345" r:id="rId15"/>
    <p:sldLayoutId id="2147484333" r:id="rId16"/>
    <p:sldLayoutId id="2147484249" r:id="rId17"/>
    <p:sldLayoutId id="2147484334" r:id="rId18"/>
    <p:sldLayoutId id="2147484346" r:id="rId19"/>
    <p:sldLayoutId id="2147484347" r:id="rId20"/>
    <p:sldLayoutId id="2147484348" r:id="rId21"/>
    <p:sldLayoutId id="2147484349" r:id="rId22"/>
    <p:sldLayoutId id="2147484351" r:id="rId23"/>
    <p:sldLayoutId id="2147484352" r:id="rId24"/>
    <p:sldLayoutId id="2147484354" r:id="rId25"/>
    <p:sldLayoutId id="2147484360" r:id="rId26"/>
    <p:sldLayoutId id="2147484361" r:id="rId27"/>
    <p:sldLayoutId id="2147484363" r:id="rId28"/>
    <p:sldLayoutId id="2147484362" r:id="rId29"/>
    <p:sldLayoutId id="2147484364" r:id="rId30"/>
    <p:sldLayoutId id="2147484365" r:id="rId31"/>
    <p:sldLayoutId id="2147484295" r:id="rId32"/>
    <p:sldLayoutId id="2147484359" r:id="rId33"/>
    <p:sldLayoutId id="2147484337" r:id="rId34"/>
    <p:sldLayoutId id="2147484315" r:id="rId35"/>
    <p:sldLayoutId id="2147484336" r:id="rId36"/>
    <p:sldLayoutId id="2147484335" r:id="rId37"/>
    <p:sldLayoutId id="2147484338" r:id="rId38"/>
    <p:sldLayoutId id="2147484339" r:id="rId39"/>
    <p:sldLayoutId id="2147484309" r:id="rId40"/>
    <p:sldLayoutId id="2147484324" r:id="rId41"/>
    <p:sldLayoutId id="2147484323" r:id="rId42"/>
    <p:sldLayoutId id="2147484326" r:id="rId43"/>
    <p:sldLayoutId id="2147484327" r:id="rId44"/>
    <p:sldLayoutId id="2147484256" r:id="rId45"/>
    <p:sldLayoutId id="2147484316" r:id="rId46"/>
    <p:sldLayoutId id="2147484317" r:id="rId47"/>
    <p:sldLayoutId id="2147484319" r:id="rId48"/>
    <p:sldLayoutId id="2147484320" r:id="rId49"/>
    <p:sldLayoutId id="2147484321" r:id="rId50"/>
    <p:sldLayoutId id="2147484313" r:id="rId51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903288" y="914400"/>
            <a:ext cx="9682162" cy="572464"/>
          </a:xfrm>
        </p:spPr>
        <p:txBody>
          <a:bodyPr/>
          <a:lstStyle/>
          <a:p>
            <a:r>
              <a:rPr lang="en-US" sz="2800" dirty="0" smtClean="0"/>
              <a:t>Nested IF/THEN Flow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893817" y="1632029"/>
            <a:ext cx="11502669" cy="5891513"/>
            <a:chOff x="893817" y="1632029"/>
            <a:chExt cx="11502669" cy="5891513"/>
          </a:xfrm>
        </p:grpSpPr>
        <p:pic>
          <p:nvPicPr>
            <p:cNvPr id="4" name="Picture 2" descr="C:\Users\mpmiller\Pictures\2015-09-15_11-36-40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76" r="6786" b="1555"/>
            <a:stretch/>
          </p:blipFill>
          <p:spPr bwMode="auto">
            <a:xfrm>
              <a:off x="893817" y="1632029"/>
              <a:ext cx="11502669" cy="589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10729732" y="6215605"/>
              <a:ext cx="1666754" cy="13079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3145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903287" y="914400"/>
            <a:ext cx="12170456" cy="1434239"/>
          </a:xfrm>
        </p:spPr>
        <p:txBody>
          <a:bodyPr/>
          <a:lstStyle/>
          <a:p>
            <a:r>
              <a:rPr lang="en-US" sz="2800" dirty="0" smtClean="0"/>
              <a:t>Converting a Math Equation to Tableau Syntax</a:t>
            </a:r>
          </a:p>
          <a:p>
            <a:endParaRPr lang="en-US" sz="2800" dirty="0"/>
          </a:p>
        </p:txBody>
      </p:sp>
      <p:pic>
        <p:nvPicPr>
          <p:cNvPr id="7" name="Picture 2" descr="C:\Users\mpmiller\Pictures\2015-09-03_9-23-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23142" r="10593" b="15384"/>
          <a:stretch/>
        </p:blipFill>
        <p:spPr bwMode="auto">
          <a:xfrm>
            <a:off x="903287" y="1904999"/>
            <a:ext cx="11103429" cy="471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1088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357744"/>
          </a:xfrm>
        </p:spPr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357744"/>
          </a:xfrm>
        </p:spPr>
        <p:txBody>
          <a:bodyPr/>
          <a:lstStyle/>
          <a:p>
            <a:r>
              <a:rPr lang="en-US" dirty="0" smtClean="0"/>
              <a:t>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395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357744"/>
          </a:xfrm>
        </p:spPr>
        <p:txBody>
          <a:bodyPr/>
          <a:lstStyle/>
          <a:p>
            <a:r>
              <a:rPr lang="en-US" dirty="0" smtClean="0"/>
              <a:t>Dates and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738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357744"/>
          </a:xfrm>
        </p:spPr>
        <p:txBody>
          <a:bodyPr/>
          <a:lstStyle/>
          <a:p>
            <a:r>
              <a:rPr lang="en-US" dirty="0" smtClean="0"/>
              <a:t>Challenge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0248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699781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7" y="2500313"/>
            <a:ext cx="12464557" cy="2877229"/>
          </a:xfrm>
        </p:spPr>
        <p:txBody>
          <a:bodyPr/>
          <a:lstStyle/>
          <a:p>
            <a:r>
              <a:rPr lang="en-US" dirty="0" smtClean="0"/>
              <a:t>Stop your </a:t>
            </a:r>
            <a:r>
              <a:rPr lang="en-US" dirty="0" err="1" smtClean="0"/>
              <a:t>Calcs</a:t>
            </a:r>
            <a:r>
              <a:rPr lang="en-US" dirty="0" smtClean="0"/>
              <a:t> From </a:t>
            </a:r>
            <a:br>
              <a:rPr lang="en-US" dirty="0" smtClean="0"/>
            </a:br>
            <a:r>
              <a:rPr lang="en-US" dirty="0" smtClean="0"/>
              <a:t>Bugging Out!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 smtClean="0"/>
              <a:t>#Data17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895144" y="5422972"/>
            <a:ext cx="4531028" cy="1572065"/>
          </a:xfrm>
        </p:spPr>
        <p:txBody>
          <a:bodyPr/>
          <a:lstStyle/>
          <a:p>
            <a:r>
              <a:rPr lang="en-US" sz="4400" dirty="0" smtClean="0"/>
              <a:t>Nick Goodhartz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Senior Product Consultant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>Austin, TX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5" b="20855"/>
          <a:stretch/>
        </p:blipFill>
        <p:spPr>
          <a:xfrm>
            <a:off x="8895144" y="2210114"/>
            <a:ext cx="4902323" cy="2876236"/>
          </a:xfrm>
          <a:prstGeom prst="rect">
            <a:avLst/>
          </a:prstGeom>
        </p:spPr>
      </p:pic>
      <p:sp>
        <p:nvSpPr>
          <p:cNvPr id="5" name="Title 11"/>
          <p:cNvSpPr txBox="1">
            <a:spLocks/>
          </p:cNvSpPr>
          <p:nvPr/>
        </p:nvSpPr>
        <p:spPr bwMode="auto">
          <a:xfrm>
            <a:off x="923738" y="5422972"/>
            <a:ext cx="4531028" cy="1572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none" spc="-118" baseline="0">
                <a:ln w="3175">
                  <a:noFill/>
                </a:ln>
                <a:solidFill>
                  <a:srgbClr val="FFFFFF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400" dirty="0" smtClean="0"/>
              <a:t>Nic Fuentes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Product Consultant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>Austin, TX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8" y="2210114"/>
            <a:ext cx="4531028" cy="3020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4"/>
          <a:stretch/>
        </p:blipFill>
        <p:spPr>
          <a:xfrm>
            <a:off x="5110164" y="2210114"/>
            <a:ext cx="2949286" cy="39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86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4588" y="199472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588" y="547528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4588" y="3710815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26181730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3" y="20055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5293" y="5437702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6258524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903288" y="914400"/>
            <a:ext cx="9682162" cy="572464"/>
          </a:xfrm>
        </p:spPr>
        <p:txBody>
          <a:bodyPr/>
          <a:lstStyle/>
          <a:p>
            <a:r>
              <a:rPr lang="en-US" sz="2800" dirty="0" smtClean="0"/>
              <a:t>Aggregation vs. Disaggregation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604567" y="1979271"/>
            <a:ext cx="5822066" cy="301005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800" dirty="0">
                <a:solidFill>
                  <a:schemeClr val="bg1"/>
                </a:solidFill>
              </a:rPr>
              <a:t>Without aggregating, Tableau will compute each individual row level quotient. These </a:t>
            </a:r>
            <a:r>
              <a:rPr lang="en-US" sz="2800" dirty="0" smtClean="0">
                <a:solidFill>
                  <a:schemeClr val="bg1"/>
                </a:solidFill>
              </a:rPr>
              <a:t>disaggregate </a:t>
            </a:r>
            <a:r>
              <a:rPr lang="en-US" sz="2800" dirty="0">
                <a:solidFill>
                  <a:schemeClr val="bg1"/>
                </a:solidFill>
              </a:rPr>
              <a:t>calculations will then allow you to choose how to aggregate, but we do not want to sum up or average these numbers at all.</a:t>
            </a:r>
          </a:p>
        </p:txBody>
      </p:sp>
      <p:pic>
        <p:nvPicPr>
          <p:cNvPr id="8" name="Picture 3" descr="C:\Users\mpmiller\Pictures\2015-09-03_9-26-2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21245" r="49202" b="25774"/>
          <a:stretch/>
        </p:blipFill>
        <p:spPr bwMode="auto">
          <a:xfrm>
            <a:off x="903288" y="1823036"/>
            <a:ext cx="6435524" cy="37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486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903288" y="914400"/>
            <a:ext cx="9682162" cy="572464"/>
          </a:xfrm>
        </p:spPr>
        <p:txBody>
          <a:bodyPr/>
          <a:lstStyle/>
          <a:p>
            <a:r>
              <a:rPr lang="en-US" sz="2800" dirty="0" smtClean="0"/>
              <a:t>Aggregation vs. Disaggregation</a:t>
            </a:r>
            <a:endParaRPr lang="en-US" sz="2800" dirty="0"/>
          </a:p>
        </p:txBody>
      </p:sp>
      <p:pic>
        <p:nvPicPr>
          <p:cNvPr id="6" name="Picture 2" descr="C:\Users\mpmiller\Pictures\2015-09-03_9-27-3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21180" r="51371" b="15451"/>
          <a:stretch/>
        </p:blipFill>
        <p:spPr bwMode="auto">
          <a:xfrm>
            <a:off x="903288" y="1863525"/>
            <a:ext cx="5578997" cy="42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18430" y="1979271"/>
            <a:ext cx="5636871" cy="362868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800" dirty="0">
                <a:solidFill>
                  <a:schemeClr val="bg1"/>
                </a:solidFill>
              </a:rPr>
              <a:t>Summing up profit and sales before dividing gives us the desired result for the ratio calculation. Tableau will re-compute the calculation at whichever level of detail is in the visualization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690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903288" y="914400"/>
            <a:ext cx="9682162" cy="572464"/>
          </a:xfrm>
        </p:spPr>
        <p:txBody>
          <a:bodyPr/>
          <a:lstStyle/>
          <a:p>
            <a:r>
              <a:rPr lang="en-US" sz="2800" dirty="0" smtClean="0"/>
              <a:t>IF/THEN Flow</a:t>
            </a:r>
            <a:endParaRPr lang="en-US" sz="2800" dirty="0"/>
          </a:p>
        </p:txBody>
      </p:sp>
      <p:pic>
        <p:nvPicPr>
          <p:cNvPr id="5" name="Picture 2" descr="C:\Users\mpmiller\Pictures\2015-09-15_11-06-3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t="15052" r="23011" b="8837"/>
          <a:stretch/>
        </p:blipFill>
        <p:spPr bwMode="auto">
          <a:xfrm>
            <a:off x="903287" y="1782501"/>
            <a:ext cx="9590541" cy="56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7073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714513_TC17_PPT_Template_0508</Template>
  <TotalTime>1524</TotalTime>
  <Words>329</Words>
  <Application>Microsoft Office PowerPoint</Application>
  <PresentationFormat>Custom</PresentationFormat>
  <Paragraphs>84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Consolas</vt:lpstr>
      <vt:lpstr>Segoe UI</vt:lpstr>
      <vt:lpstr>714513_TC17_PPT_Template_0428</vt:lpstr>
      <vt:lpstr>PowerPoint Presentation</vt:lpstr>
      <vt:lpstr>Welcome</vt:lpstr>
      <vt:lpstr>Stop your Calcs From  Bugging Out!</vt:lpstr>
      <vt:lpstr>Nick Goodhartz Senior Product Consultant Austin, TX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Aggregation</vt:lpstr>
      <vt:lpstr>Logic</vt:lpstr>
      <vt:lpstr>Null Values</vt:lpstr>
      <vt:lpstr>Dates and Times</vt:lpstr>
      <vt:lpstr>Challenge Problems</vt:lpstr>
    </vt:vector>
  </TitlesOfParts>
  <Company>Tableau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Nick Goodhartz</dc:creator>
  <cp:keywords>Tableau Conference 2016</cp:keywords>
  <cp:lastModifiedBy>Nick Goodhartz</cp:lastModifiedBy>
  <cp:revision>5</cp:revision>
  <dcterms:created xsi:type="dcterms:W3CDTF">2017-08-06T23:57:45Z</dcterms:created>
  <dcterms:modified xsi:type="dcterms:W3CDTF">2017-10-04T21:45:05Z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